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F33E9F6-29C2-4EF9-82E3-BF27DA76AF6C}">
  <a:tblStyle styleId="{5F33E9F6-29C2-4EF9-82E3-BF27DA76AF6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regular.fntdata"/><Relationship Id="rId21" Type="http://schemas.openxmlformats.org/officeDocument/2006/relationships/slide" Target="slides/slide15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e618830f1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e618830f1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e6aed47b2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e6aed47b2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e6b8d1c3a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e6b8d1c3a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e5f38d7e9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e5f38d7e9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e6fff0199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e6fff0199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6fff0199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e6fff0199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e5de0f58fd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e5de0f58fd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e5e8f8e50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e5e8f8e50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e5e8f8e50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e5e8f8e50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e5f38d7e9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e5f38d7e9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5f38d7e9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e5f38d7e9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5fd73a39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e5fd73a39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e5fd73a39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e5fd73a39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e6050730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e6050730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hyperlink" Target="http://drive.google.com/file/d/1kPlFlW0AC5wLggprzjaGLdS_iojl_oGc/view" TargetMode="External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oNI5jJPUqJSbnm9Gah6aFEFJkQWNUdi1/view" TargetMode="External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1.png"/><Relationship Id="rId5" Type="http://schemas.openxmlformats.org/officeDocument/2006/relationships/image" Target="../media/image16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hyperlink" Target="http://drive.google.com/file/d/1Gr8R_XDN9g7RRlrxXhBNFVaRBo0YEkUV/view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hyperlink" Target="http://drive.google.com/file/d/14PTTrAPw0qGLcMSWf75MjgyFHxZQslQN/view" TargetMode="External"/><Relationship Id="rId7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hyperlink" Target="http://drive.google.com/file/d/122mQVzFVq-_CWTDjusP_iz-JHNdJ0qXd/view" TargetMode="External"/><Relationship Id="rId6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ZeXjHO1iEdboXiVVD_V7sxmz9hjFxkYU/view" TargetMode="External"/><Relationship Id="rId5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Bl-tHFcmF8rhL7jSjxlxK828pkMU10xp/view" TargetMode="External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JN9FW34__WTOZKM2Po4gCvLbSm0ph5Tx/view" TargetMode="External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k8Qg8FcQKMItv-dijFE6puJ5cNpY9-11/view" TargetMode="External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hyperlink" Target="http://drive.google.com/file/d/1Ne2V4DMWdnTwAIUpfLisvsfzeVqS1Iym/view" TargetMode="External"/><Relationship Id="rId6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hyperlink" Target="http://drive.google.com/file/d/1weso8oPQqQlZpNO7UlrG6KOSQimXJ2Rx/view" TargetMode="External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spJ06ZleRe2MVGbCHbrIfMFKCJkHnV4R/view" TargetMode="External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hyperlink" Target="http://drive.google.com/file/d/1rkX7czimBbYQSh6iK7ZrmXferFM_vcXt/view" TargetMode="External"/><Relationship Id="rId7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hyperlink" Target="http://drive.google.com/file/d/1p7QKKHr2ck8mMzzy8cuRsoIoDc5Tdquz/view" TargetMode="External"/><Relationship Id="rId6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hyperlink" Target="http://drive.google.com/file/d/1nkcY8o2H-ta4YvLKsijv08igjSzE2iIg/view" TargetMode="External"/><Relationship Id="rId7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>
            <p:ph type="ctrTitle"/>
          </p:nvPr>
        </p:nvSpPr>
        <p:spPr>
          <a:xfrm>
            <a:off x="614400" y="142827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rgbClr val="F6B26B"/>
                </a:solidFill>
              </a:rPr>
              <a:t>BOSTON, </a:t>
            </a:r>
            <a:r>
              <a:rPr lang="en" sz="5000">
                <a:solidFill>
                  <a:srgbClr val="F6B26B"/>
                </a:solidFill>
              </a:rPr>
              <a:t>MA    </a:t>
            </a:r>
            <a:endParaRPr sz="5000">
              <a:solidFill>
                <a:srgbClr val="F6B26B"/>
              </a:solidFill>
            </a:endParaRPr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52525" y="3146400"/>
            <a:ext cx="80694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</a:rPr>
              <a:t>Master of Data Science and Analytics - Análise Airbnb Listings 2008-2016</a:t>
            </a:r>
            <a:endParaRPr sz="1900"/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 txBox="1"/>
          <p:nvPr/>
        </p:nvSpPr>
        <p:spPr>
          <a:xfrm rot="1699">
            <a:off x="6715549" y="4742700"/>
            <a:ext cx="242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Filiphe O. Assunção, 2023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1" name="Google Shape;91;p13" title="Intro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" y="-12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Importância do Q3</a:t>
            </a:r>
            <a:endParaRPr/>
          </a:p>
        </p:txBody>
      </p:sp>
      <p:sp>
        <p:nvSpPr>
          <p:cNvPr id="171" name="Google Shape;171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Clima agradável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Início do ano acadêmico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Boston Film Festival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Boston Arts Festival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Eventos Esportivos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Conferências e Eventos de Negócios</a:t>
            </a:r>
            <a:endParaRPr/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 title="Slide10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 txBox="1"/>
          <p:nvPr>
            <p:ph type="title"/>
          </p:nvPr>
        </p:nvSpPr>
        <p:spPr>
          <a:xfrm>
            <a:off x="729450" y="1318650"/>
            <a:ext cx="30861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Melhores Bairros</a:t>
            </a:r>
            <a:endParaRPr/>
          </a:p>
        </p:txBody>
      </p:sp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729450" y="3154880"/>
            <a:ext cx="2536800" cy="18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Back Bay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Arquitetura Histórica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Proximidade de Universidades de Renome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Destino de Compras</a:t>
            </a:r>
            <a:endParaRPr/>
          </a:p>
        </p:txBody>
      </p:sp>
      <p:pic>
        <p:nvPicPr>
          <p:cNvPr id="181" name="Google Shape;18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3"/>
          <p:cNvSpPr txBox="1"/>
          <p:nvPr>
            <p:ph idx="1" type="body"/>
          </p:nvPr>
        </p:nvSpPr>
        <p:spPr>
          <a:xfrm>
            <a:off x="3303600" y="3154880"/>
            <a:ext cx="2536800" cy="18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Beacon Hill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Localização Central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Histórica: </a:t>
            </a:r>
            <a:r>
              <a:rPr lang="en"/>
              <a:t>Acorn Street, State House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Entretenimento: Vida Noturna</a:t>
            </a:r>
            <a:endParaRPr/>
          </a:p>
        </p:txBody>
      </p:sp>
      <p:sp>
        <p:nvSpPr>
          <p:cNvPr id="183" name="Google Shape;183;p23"/>
          <p:cNvSpPr txBox="1"/>
          <p:nvPr>
            <p:ph idx="1" type="body"/>
          </p:nvPr>
        </p:nvSpPr>
        <p:spPr>
          <a:xfrm>
            <a:off x="5877750" y="3154880"/>
            <a:ext cx="2536800" cy="18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South End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Galerias de Arte, comunidade criativa ativa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Bairro Residencial, com praças e parques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Cenário Culinário: Restaurantes e Café</a:t>
            </a:r>
            <a:endParaRPr/>
          </a:p>
        </p:txBody>
      </p:sp>
      <p:pic>
        <p:nvPicPr>
          <p:cNvPr id="184" name="Google Shape;18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5100" y="1777950"/>
            <a:ext cx="2574150" cy="1376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9450" y="1777950"/>
            <a:ext cx="2536799" cy="137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03600" y="1777950"/>
            <a:ext cx="2574150" cy="137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3" title="Slide11.mp3">
            <a:hlinkClick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Influência do Review Score</a:t>
            </a:r>
            <a:endParaRPr/>
          </a:p>
        </p:txBody>
      </p:sp>
      <p:pic>
        <p:nvPicPr>
          <p:cNvPr id="193" name="Google Shape;193;p24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4093526" cy="253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4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0061" y="2426775"/>
            <a:ext cx="1677015" cy="206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4" title="Slide12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Competitividade</a:t>
            </a:r>
            <a:endParaRPr/>
          </a:p>
        </p:txBody>
      </p:sp>
      <p:pic>
        <p:nvPicPr>
          <p:cNvPr id="202" name="Google Shape;20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3" name="Google Shape;203;p25"/>
          <p:cNvGraphicFramePr/>
          <p:nvPr/>
        </p:nvGraphicFramePr>
        <p:xfrm>
          <a:off x="6902600" y="872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{5F33E9F6-29C2-4EF9-82E3-BF27DA76AF6C}</a:tableStyleId>
              </a:tblPr>
              <a:tblGrid>
                <a:gridCol w="961800"/>
                <a:gridCol w="961800"/>
              </a:tblGrid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FFFFFF"/>
                          </a:solidFill>
                        </a:rPr>
                        <a:t>Bairro</a:t>
                      </a:r>
                      <a:endParaRPr b="1"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FFFFFF"/>
                          </a:solidFill>
                        </a:rPr>
                        <a:t>População</a:t>
                      </a:r>
                      <a:endParaRPr b="1" sz="9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Dorchester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109.725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Roxbury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89.643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Mattapan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54.44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Jamaica Plain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53.041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Hyde Park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47.603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South Boston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35.425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Allston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35.046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East Boston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33.558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Roslindale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33.493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South End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32.448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West Roxbury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31.408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Charlestown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28.464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Back Bay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26.914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North End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19.831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Chinatown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19.335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Fenway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18.88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Beacon Hill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12.318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5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Kenmore Square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12.281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8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Bay Village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11.192</a:t>
                      </a:r>
                      <a:endParaRPr sz="9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04" name="Google Shape;204;p25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425" y="2014400"/>
            <a:ext cx="6058926" cy="2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5" title="Slide13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Considerações Finais</a:t>
            </a:r>
            <a:endParaRPr/>
          </a:p>
        </p:txBody>
      </p:sp>
      <p:sp>
        <p:nvSpPr>
          <p:cNvPr id="211" name="Google Shape;211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Levando em conta alta taxa de ocupação, valor da diária e potencial turístico, o investidor que pretende investir em imóveis para locação estaria mais inclinado em adquirir uma propriedade de 2 ou 3 quartos nos bairros de Back Bay, Beacon Hill ou South End.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 Score de Reviews tem uma influência significante positiva no valor de uma diária, agregando valor à propriedade.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Bairros como Chinatown e West End, ainda que com poucas propriedades para locação, possuem uma taxa de ocupação muito baixa, tornando-se uma opções a serem descartadas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Oportunidade para aumentar o valor das diárias no Q3, cuja ocupação chega a dobra comparada a outros meses do ano.</a:t>
            </a:r>
            <a:endParaRPr/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6" title="Slide14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Agradecimento</a:t>
            </a:r>
            <a:endParaRPr/>
          </a:p>
        </p:txBody>
      </p:sp>
      <p:sp>
        <p:nvSpPr>
          <p:cNvPr id="219" name="Google Shape;219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/>
              <a:t>“O Sucesso é a soma de pequenos esforços repetidos dia após dia” - Robert Collier</a:t>
            </a:r>
            <a:endParaRPr i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Muito obrigado pelo seu tempo e paciência!</a:t>
            </a:r>
            <a:endParaRPr i="1" sz="1700"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7" title="Slide15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Introdução</a:t>
            </a:r>
            <a:endParaRPr/>
          </a:p>
        </p:txBody>
      </p:sp>
      <p:sp>
        <p:nvSpPr>
          <p:cNvPr id="97" name="Google Shape;97;p14"/>
          <p:cNvSpPr txBox="1"/>
          <p:nvPr>
            <p:ph idx="1" type="body"/>
          </p:nvPr>
        </p:nvSpPr>
        <p:spPr>
          <a:xfrm>
            <a:off x="729450" y="2078875"/>
            <a:ext cx="7688700" cy="8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 Airbnb é uma empresa americana fundada em 2008, cujo propósito é operar de forma online no mercado de aluguel de imóveis para hóspedes de curta ou longa estadia, sendo uma ponte para bons negócios e proporcionando as melhores experiências tanto para </a:t>
            </a:r>
            <a:r>
              <a:rPr lang="en"/>
              <a:t>hóspedes</a:t>
            </a:r>
            <a:r>
              <a:rPr lang="en"/>
              <a:t> como anfitriões.   </a:t>
            </a:r>
            <a:endParaRPr/>
          </a:p>
        </p:txBody>
      </p:sp>
      <p:sp>
        <p:nvSpPr>
          <p:cNvPr id="98" name="Google Shape;98;p14"/>
          <p:cNvSpPr txBox="1"/>
          <p:nvPr>
            <p:ph type="title"/>
          </p:nvPr>
        </p:nvSpPr>
        <p:spPr>
          <a:xfrm>
            <a:off x="805525" y="3193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</a:t>
            </a:r>
            <a:endParaRPr/>
          </a:p>
        </p:txBody>
      </p:sp>
      <p:sp>
        <p:nvSpPr>
          <p:cNvPr id="99" name="Google Shape;99;p14"/>
          <p:cNvSpPr txBox="1"/>
          <p:nvPr>
            <p:ph idx="1" type="body"/>
          </p:nvPr>
        </p:nvSpPr>
        <p:spPr>
          <a:xfrm>
            <a:off x="805525" y="3953925"/>
            <a:ext cx="7688700" cy="8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Usar os dados de propriedades listadas pela plataforma Airbnb na cidade de Boston, MA e extrair insights valiosos para potenciais investidores do setor imobiliário como projeto final do curso de Master of Data Science and Analytics.</a:t>
            </a:r>
            <a:endParaRPr/>
          </a:p>
        </p:txBody>
      </p:sp>
      <p:pic>
        <p:nvPicPr>
          <p:cNvPr id="100" name="Google Shape;10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4" title="Slide02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</a:t>
            </a:r>
            <a:endParaRPr/>
          </a:p>
        </p:txBody>
      </p:sp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729450" y="2078875"/>
            <a:ext cx="76887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2522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 sz="1428"/>
              <a:t>Para esta análise foi utilizado o arquivo listings.csv e calendar.csv com dados de todas as propriedades listadas e calendário de ocupação na plataforma Airbnb de 2008 até o Q3 de 2016 na cidade de Boston, MA.</a:t>
            </a:r>
            <a:endParaRPr sz="1428"/>
          </a:p>
          <a:p>
            <a:pPr indent="-312522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428"/>
              <a:t>A base de dados possui uma ampla gama de informações sobre a propriedade em si, o anfitrião e o score de reviews dos hóspedes. A partir dessas informações, insights foram gerados e transformados em gráficos. </a:t>
            </a:r>
            <a:endParaRPr sz="1428"/>
          </a:p>
          <a:p>
            <a:pPr indent="-312522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 sz="1428"/>
              <a:t>A análise foi desenvolvida de forma mista, tirando vantagem dos aspectos qualitativos da cidade de Boston em conjunto com a análise quantitativa realizada através de estatística e exploração dos dados.</a:t>
            </a:r>
            <a:endParaRPr sz="1428"/>
          </a:p>
          <a:p>
            <a:pPr indent="-312522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 sz="1428"/>
              <a:t>A fim de extrair os melhores insights, alguns filtros foram aplicados, removendo outliers que pudessem distorcer valores finais baseados em </a:t>
            </a:r>
            <a:r>
              <a:rPr lang="en" sz="1428"/>
              <a:t>estatísticas</a:t>
            </a:r>
            <a:r>
              <a:rPr lang="en" sz="1428"/>
              <a:t>.</a:t>
            </a:r>
            <a:endParaRPr sz="1428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 title="Slide03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Overview</a:t>
            </a:r>
            <a:endParaRPr/>
          </a:p>
        </p:txBody>
      </p:sp>
      <p:sp>
        <p:nvSpPr>
          <p:cNvPr id="115" name="Google Shape;115;p16"/>
          <p:cNvSpPr txBox="1"/>
          <p:nvPr>
            <p:ph idx="1" type="body"/>
          </p:nvPr>
        </p:nvSpPr>
        <p:spPr>
          <a:xfrm>
            <a:off x="729450" y="2078875"/>
            <a:ext cx="7688700" cy="25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População: 692.685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PIB: US$ 165,8 bilhões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Idade média: 38,6 anos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Renda média familiar: US$86.458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21ª cidade mais populosa dos Estados Unidos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Cidade portuária localizada na costa oeste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Importante centro financeiro, tecnologia e educação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Popular destino turístico, mais conhecido por sua rica história e cultura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Abriga a Universidade de Harvard, o MIT, Boston University, entre outras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Um dos serviços de transporte público mais eficientes do país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Reconhecida por grandes eventos culturais, museus de arte e cultura em geral</a:t>
            </a:r>
            <a:endParaRPr/>
          </a:p>
        </p:txBody>
      </p:sp>
      <p:sp>
        <p:nvSpPr>
          <p:cNvPr id="116" name="Google Shape;116;p16"/>
          <p:cNvSpPr txBox="1"/>
          <p:nvPr/>
        </p:nvSpPr>
        <p:spPr>
          <a:xfrm>
            <a:off x="2716750" y="4727525"/>
            <a:ext cx="6427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Fonte: Censo dos Estados Unidos de 2018 / Dep. Educação, Transporte e Turismo dos Estados Unidos.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7" name="Google Shape;11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7950" y="1318650"/>
            <a:ext cx="2580202" cy="180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 title="Slide04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950" y="1318650"/>
            <a:ext cx="2580201" cy="180612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Airbnb Listings</a:t>
            </a:r>
            <a:r>
              <a:rPr lang="en"/>
              <a:t> Overview</a:t>
            </a:r>
            <a:endParaRPr/>
          </a:p>
        </p:txBody>
      </p:sp>
      <p:sp>
        <p:nvSpPr>
          <p:cNvPr id="126" name="Google Shape;126;p17"/>
          <p:cNvSpPr txBox="1"/>
          <p:nvPr>
            <p:ph idx="1" type="body"/>
          </p:nvPr>
        </p:nvSpPr>
        <p:spPr>
          <a:xfrm>
            <a:off x="729450" y="2078875"/>
            <a:ext cx="7688700" cy="25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Propriedades</a:t>
            </a:r>
            <a:r>
              <a:rPr lang="en"/>
              <a:t>: 3585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Hosts: 2181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Valor médio / Dia: US$ 178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Média do Score: 92/100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Palavras relevantes: Walk, Historic, Harvard, Beautiful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/>
        </p:nvSpPr>
        <p:spPr>
          <a:xfrm>
            <a:off x="2716750" y="4727525"/>
            <a:ext cx="6427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Fonte: Web Scraping Airbnb Listings de Boston, MA, de 2008 ao Q3 de 2016 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8" name="Google Shape;12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 title="Slide05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Filtros aplicados para análise</a:t>
            </a:r>
            <a:endParaRPr/>
          </a:p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Tipos de propriedades:</a:t>
            </a:r>
            <a:r>
              <a:rPr lang="en"/>
              <a:t>  Apartamento, Condominium, House, Loft, Townhouse</a:t>
            </a:r>
            <a:endParaRPr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Quantidade de Quartos:</a:t>
            </a:r>
            <a:r>
              <a:rPr lang="en"/>
              <a:t> 1 a 5</a:t>
            </a:r>
            <a:endParaRPr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Bairros:</a:t>
            </a:r>
            <a:r>
              <a:rPr lang="en"/>
              <a:t> </a:t>
            </a:r>
            <a:r>
              <a:rPr lang="en"/>
              <a:t>Allston-Brighton, Back Bay, Beacon Hill, Charlestown, Chinatown, Dorchester, Downtown Crossing, East Boston, Fenway/Kenmore, Hyde Park, Jamaica Plain, Mattapan, Mission Hill, North End, Roslindale, Roxbury, Somerville, South Boston, South End, Theater District, West End, West Roxbury</a:t>
            </a:r>
            <a:endParaRPr/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 txBox="1"/>
          <p:nvPr/>
        </p:nvSpPr>
        <p:spPr>
          <a:xfrm>
            <a:off x="2716750" y="4727525"/>
            <a:ext cx="6427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Filtros aplicados com intenção de remover outsiders e bairros com menos de 5 propriedades listadas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18" title="Slide06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Adoção da Plataforma em Boston</a:t>
            </a:r>
            <a:endParaRPr/>
          </a:p>
        </p:txBody>
      </p:sp>
      <p:pic>
        <p:nvPicPr>
          <p:cNvPr id="144" name="Google Shape;144;p19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892000"/>
            <a:ext cx="4924251" cy="304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1601" y="1853850"/>
            <a:ext cx="2731236" cy="298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 title="Slide07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>
            <p:ph type="title"/>
          </p:nvPr>
        </p:nvSpPr>
        <p:spPr>
          <a:xfrm>
            <a:off x="729450" y="1318650"/>
            <a:ext cx="3842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Média do Valor da Diária por quarto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450" y="2303187"/>
            <a:ext cx="3927075" cy="242821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5" name="Google Shape;155;p20"/>
          <p:cNvGraphicFramePr/>
          <p:nvPr/>
        </p:nvGraphicFramePr>
        <p:xfrm>
          <a:off x="4656525" y="572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{5F33E9F6-29C2-4EF9-82E3-BF27DA76AF6C}</a:tableStyleId>
              </a:tblPr>
              <a:tblGrid>
                <a:gridCol w="855975"/>
                <a:gridCol w="653400"/>
                <a:gridCol w="823300"/>
                <a:gridCol w="653400"/>
                <a:gridCol w="653400"/>
                <a:gridCol w="653400"/>
              </a:tblGrid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1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2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3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4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5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</a:tr>
              <a:tr h="13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Allston-Brighton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$87.91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$196.03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9F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$250.33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E5C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$466.67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$297.50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CCA5"/>
                    </a:solidFill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Back Bay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$215.15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3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$334.73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$500.31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Beacon Hill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$190.50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FA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$277.70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3D7B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$769.00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$660.00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$849.00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Charlestown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$162.22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$286.19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7D2A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$304.13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DC99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$412.50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Chinatown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$208.53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F5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$265.73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DD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$251.00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AE5C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$375.00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Dorchester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$77.10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$148.40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$179.00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FEF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$200.00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7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$310.00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4C69B"/>
                    </a:solidFill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Downtown Crossing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$266.17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DDB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$300.56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2CBA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$334.00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East Boston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$89.38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$209.10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F4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$139.60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$240.00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Fenway/Kenmore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$216.60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F2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$294.21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BCEA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Hyde Park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$61.20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$160.00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$210.00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F4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$269.00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0DBB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Jamaica Plain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$89.01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$183.00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FD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$299.52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3CBA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$391.82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$361.00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Mattapan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$66.37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$179.00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FEF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Mission Hill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$109.30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$220.86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5F1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$275.00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7D8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$349.00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$100.00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North End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$172.79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$230.78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FEDD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$287.00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6D2A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Roslindale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$74.34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$173.14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$203.33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F6E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$175.00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Roxbury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$105.01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$215.70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F2E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$329.92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$387.50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Somerville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$68.20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$199.00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F8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$249.00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E6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South Boston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$164.44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$328.42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ABC8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$352.35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$435.25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$499.50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</a:tr>
              <a:tr h="13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South End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$169.46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$275.84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D8B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$526.75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$600.00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$1,300.00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Theater District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$201.06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E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$377.40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$425.00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West End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$208.42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F5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$230.48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FEED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$255.75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3E2C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FFFFFF"/>
                          </a:solidFill>
                        </a:rPr>
                        <a:t>West Roxbury</a:t>
                      </a:r>
                      <a:endParaRPr sz="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C0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$75.96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$153.17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$239.33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AEB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$300.00</a:t>
                      </a:r>
                      <a:endParaRPr sz="7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3CBA3"/>
                    </a:solidFill>
                  </a:tcPr>
                </a:tc>
              </a:tr>
            </a:tbl>
          </a:graphicData>
        </a:graphic>
      </p:graphicFrame>
      <p:pic>
        <p:nvPicPr>
          <p:cNvPr id="156" name="Google Shape;156;p20" title="Slide08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Ocupação e Disponibilidade</a:t>
            </a:r>
            <a:endParaRPr/>
          </a:p>
        </p:txBody>
      </p:sp>
      <p:pic>
        <p:nvPicPr>
          <p:cNvPr id="162" name="Google Shape;162;p21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4818501" cy="249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1785" y="0"/>
            <a:ext cx="1332265" cy="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 title="Char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64025" y="534175"/>
            <a:ext cx="3464601" cy="451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 title="Slide09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